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92" r:id="rId5"/>
    <p:sldId id="275" r:id="rId6"/>
    <p:sldId id="276" r:id="rId7"/>
    <p:sldId id="281" r:id="rId8"/>
    <p:sldId id="296" r:id="rId9"/>
    <p:sldId id="297" r:id="rId10"/>
    <p:sldId id="298" r:id="rId11"/>
    <p:sldId id="299" r:id="rId12"/>
    <p:sldId id="300" r:id="rId13"/>
    <p:sldId id="301" r:id="rId14"/>
    <p:sldId id="277" r:id="rId15"/>
    <p:sldId id="294" r:id="rId16"/>
    <p:sldId id="283" r:id="rId17"/>
    <p:sldId id="293" r:id="rId18"/>
    <p:sldId id="295" r:id="rId19"/>
    <p:sldId id="288" r:id="rId20"/>
    <p:sldId id="28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E79"/>
    <a:srgbClr val="446992"/>
    <a:srgbClr val="AEC2D8"/>
    <a:srgbClr val="98432A"/>
    <a:srgbClr val="D84400"/>
    <a:srgbClr val="44678D"/>
    <a:srgbClr val="263E5A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78" d="100"/>
          <a:sy n="78" d="100"/>
        </p:scale>
        <p:origin x="878" y="6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quotlr.com/author/edsger-dijkstra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2666198"/>
            <a:ext cx="5257793" cy="2057441"/>
          </a:xfrm>
        </p:spPr>
        <p:txBody>
          <a:bodyPr/>
          <a:lstStyle/>
          <a:p>
            <a:pPr marL="0" marR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</a:pPr>
            <a:r>
              <a:rPr lang="en-CA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Hammer Wing 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53464" y="4160795"/>
            <a:ext cx="1570612" cy="760288"/>
          </a:xfrm>
        </p:spPr>
        <p:txBody>
          <a:bodyPr/>
          <a:lstStyle/>
          <a:p>
            <a:r>
              <a:rPr lang="en-CA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 #08</a:t>
            </a:r>
            <a:endParaRPr lang="en-US" dirty="0"/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75" r="187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4D6EF64-DF5E-026F-DCC8-047E7F29F22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CRUD Operations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721A75C-24D5-5548-B31A-0BC6E94F2393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Menu Structure &amp;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General Site Layout</a:t>
            </a:r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05AF58-B989-9261-91D5-3488209F3EF1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 of the provided Prototype Files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Bootstrap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&amp; User Manual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682B90-7F38-F85D-63BA-89F0DCFAD82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Seed Data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&amp; Azure Hosting</a:t>
            </a:r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60D7641-0405-2A6E-3ED5-5FE1E720C1A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Model Creation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&amp; Validation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DF83AD-9125-D023-E183-8959371287D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solidFill>
            <a:srgbClr val="FABE79"/>
          </a:solidFill>
        </p:spPr>
        <p:txBody>
          <a:bodyPr/>
          <a:lstStyle/>
          <a:p>
            <a:r>
              <a:rPr lang="en-CA" dirty="0"/>
              <a:t>Matthew  Brgan</a:t>
            </a:r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5278DC-7FFA-6D3E-FF58-DEA605A35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Responsibilities 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D7B427-978C-0C23-EBC4-65134052D8D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solidFill>
            <a:srgbClr val="FABE79"/>
          </a:solidFill>
        </p:spPr>
        <p:txBody>
          <a:bodyPr/>
          <a:lstStyle/>
          <a:p>
            <a:r>
              <a:rPr lang="en-CA" dirty="0"/>
              <a:t>Kevin Garcia Perdomo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B0BFB7-E68D-A852-AC61-FA7C9A3EFD2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solidFill>
            <a:srgbClr val="FABE79"/>
          </a:solidFill>
        </p:spPr>
        <p:txBody>
          <a:bodyPr/>
          <a:lstStyle/>
          <a:p>
            <a:r>
              <a:rPr lang="en-US" dirty="0"/>
              <a:t>Navpreet Kaur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0689263-C2DD-B5B1-8494-B0427EF3BB1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solidFill>
            <a:srgbClr val="FABE79"/>
          </a:solidFill>
        </p:spPr>
        <p:txBody>
          <a:bodyPr/>
          <a:lstStyle/>
          <a:p>
            <a:r>
              <a:rPr lang="en-IN" dirty="0"/>
              <a:t>Viacheslav Krasnikov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C080422-9B26-CC4C-CF05-1FEC1F55DA84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solidFill>
            <a:srgbClr val="FABE79"/>
          </a:solidFill>
        </p:spPr>
        <p:txBody>
          <a:bodyPr/>
          <a:lstStyle/>
          <a:p>
            <a:r>
              <a:rPr lang="en-IN" dirty="0"/>
              <a:t>Joanna Poczta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6E1C4-8D58-7D61-AD4A-9EA412EA3579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9A4C2-6379-B56C-51FA-D451585FBB5A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87265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959774" y="2831065"/>
            <a:ext cx="2289533" cy="12322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</a:t>
            </a:r>
            <a:r>
              <a:rPr lang="en-US" sz="2000" dirty="0"/>
              <a:t>simple , clean and understandable code</a:t>
            </a:r>
          </a:p>
          <a:p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3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569156"/>
            <a:ext cx="4518122" cy="1987234"/>
          </a:xfrm>
        </p:spPr>
        <p:txBody>
          <a:bodyPr/>
          <a:lstStyle/>
          <a:p>
            <a:r>
              <a:rPr lang="en-US" dirty="0"/>
              <a:t>“If debugging is the process of removing software bugs, then programming must be the process of putting them in.”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IN" dirty="0">
                <a:hlinkClick r:id="rId2" tooltip="Edsger Dijkstra quot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Edsger Dijkstra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>
            <a:extLst>
              <a:ext uri="{FF2B5EF4-FFF2-40B4-BE49-F238E27FC236}">
                <a16:creationId xmlns:a16="http://schemas.microsoft.com/office/drawing/2014/main" id="{1E3F7726-AC85-55B8-BDED-51E7BA85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application development</a:t>
            </a:r>
          </a:p>
        </p:txBody>
      </p:sp>
      <p:pic>
        <p:nvPicPr>
          <p:cNvPr id="8" name="图片占位符 7" descr="Businesswoman reviewing sticky notes on a wall">
            <a:extLst>
              <a:ext uri="{FF2B5EF4-FFF2-40B4-BE49-F238E27FC236}">
                <a16:creationId xmlns:a16="http://schemas.microsoft.com/office/drawing/2014/main" id="{66D3A5E9-F687-402F-8477-EE4CD418CA67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490F6D4-84D0-42DF-A807-E56706B577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Planning</a:t>
            </a:r>
          </a:p>
          <a:p>
            <a:endParaRPr lang="zh-CN" altLang="en-US" dirty="0"/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99E3B6AA-5679-428D-B466-0173CBC5572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1844" y="4832504"/>
            <a:ext cx="1691687" cy="811178"/>
          </a:xfrm>
        </p:spPr>
        <p:txBody>
          <a:bodyPr/>
          <a:lstStyle/>
          <a:p>
            <a:r>
              <a:rPr lang="en-US" altLang="zh-CN" dirty="0"/>
              <a:t>Plan scalable Programs</a:t>
            </a:r>
          </a:p>
          <a:p>
            <a:endParaRPr lang="zh-CN" altLang="en-US" dirty="0"/>
          </a:p>
        </p:txBody>
      </p:sp>
      <p:pic>
        <p:nvPicPr>
          <p:cNvPr id="10" name="图片占位符 9" descr="People working in office">
            <a:extLst>
              <a:ext uri="{FF2B5EF4-FFF2-40B4-BE49-F238E27FC236}">
                <a16:creationId xmlns:a16="http://schemas.microsoft.com/office/drawing/2014/main" id="{D249D9CF-86A2-4E7B-8B6F-D02EE968C997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3A30B02E-FBE1-41C5-AF6E-E1013275E84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</a:p>
          <a:p>
            <a:endParaRPr lang="zh-CN" altLang="en-US" dirty="0"/>
          </a:p>
        </p:txBody>
      </p:sp>
      <p:sp>
        <p:nvSpPr>
          <p:cNvPr id="38" name="文本占位符 37">
            <a:extLst>
              <a:ext uri="{FF2B5EF4-FFF2-40B4-BE49-F238E27FC236}">
                <a16:creationId xmlns:a16="http://schemas.microsoft.com/office/drawing/2014/main" id="{6BEF3457-28AE-41BA-B285-C77561919C1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947834" y="4801648"/>
            <a:ext cx="1691687" cy="811178"/>
          </a:xfrm>
        </p:spPr>
        <p:txBody>
          <a:bodyPr/>
          <a:lstStyle/>
          <a:p>
            <a:r>
              <a:rPr lang="en-US" altLang="zh-CN" dirty="0"/>
              <a:t>Deploy strategic networks with compelling</a:t>
            </a:r>
          </a:p>
          <a:p>
            <a:r>
              <a:rPr lang="en-US" altLang="zh-CN" dirty="0"/>
              <a:t>e-business needs</a:t>
            </a:r>
          </a:p>
          <a:p>
            <a:endParaRPr lang="zh-CN" altLang="en-US" dirty="0"/>
          </a:p>
        </p:txBody>
      </p:sp>
      <p:pic>
        <p:nvPicPr>
          <p:cNvPr id="12" name="图片占位符 11" descr="Layout of website design sketches on white paper">
            <a:extLst>
              <a:ext uri="{FF2B5EF4-FFF2-40B4-BE49-F238E27FC236}">
                <a16:creationId xmlns:a16="http://schemas.microsoft.com/office/drawing/2014/main" id="{3D51D04D-653C-45AE-9DDF-BE96BA267A6B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1B558BFC-AA9F-4991-A6BB-D56BEC07C16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073898" y="4297741"/>
            <a:ext cx="1877575" cy="506399"/>
          </a:xfrm>
        </p:spPr>
        <p:txBody>
          <a:bodyPr/>
          <a:lstStyle/>
          <a:p>
            <a:r>
              <a:rPr lang="en-US" altLang="zh-CN" dirty="0"/>
              <a:t>Design &amp; Develop</a:t>
            </a:r>
          </a:p>
          <a:p>
            <a:endParaRPr lang="zh-CN" altLang="en-US" dirty="0"/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17095E6E-F279-4342-B53E-E53B820336B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49086" y="4922964"/>
            <a:ext cx="1691687" cy="811178"/>
          </a:xfrm>
        </p:spPr>
        <p:txBody>
          <a:bodyPr/>
          <a:lstStyle/>
          <a:p>
            <a:r>
              <a:rPr lang="en-US" altLang="zh-CN" dirty="0"/>
              <a:t>Coordinate and build</a:t>
            </a:r>
          </a:p>
          <a:p>
            <a:r>
              <a:rPr lang="en-US" altLang="zh-CN" dirty="0"/>
              <a:t>e-business applications</a:t>
            </a:r>
          </a:p>
        </p:txBody>
      </p:sp>
      <p:pic>
        <p:nvPicPr>
          <p:cNvPr id="14" name="图片占位符 13" descr="Empty office chairs">
            <a:extLst>
              <a:ext uri="{FF2B5EF4-FFF2-40B4-BE49-F238E27FC236}">
                <a16:creationId xmlns:a16="http://schemas.microsoft.com/office/drawing/2014/main" id="{33C59A08-3A06-4556-AC83-C1337E73D0B3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1" name="文本占位符 40">
            <a:extLst>
              <a:ext uri="{FF2B5EF4-FFF2-40B4-BE49-F238E27FC236}">
                <a16:creationId xmlns:a16="http://schemas.microsoft.com/office/drawing/2014/main" id="{DBA8686B-D3EF-40DF-939C-F875885DD59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altLang="zh-CN" dirty="0"/>
              <a:t>Strategy</a:t>
            </a:r>
          </a:p>
          <a:p>
            <a:endParaRPr lang="zh-CN" altLang="en-US"/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6BF979FF-A4F0-4625-889A-AB985F98B2D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370182" y="4806057"/>
            <a:ext cx="1691687" cy="811178"/>
          </a:xfrm>
        </p:spPr>
        <p:txBody>
          <a:bodyPr/>
          <a:lstStyle/>
          <a:p>
            <a:pPr lvl="0"/>
            <a:r>
              <a:rPr lang="en-US" dirty="0"/>
              <a:t>Foster superior software design patterns</a:t>
            </a:r>
          </a:p>
        </p:txBody>
      </p:sp>
      <p:pic>
        <p:nvPicPr>
          <p:cNvPr id="90" name="Picture Placeholder 89" descr="People around a table on their laptops">
            <a:extLst>
              <a:ext uri="{FF2B5EF4-FFF2-40B4-BE49-F238E27FC236}">
                <a16:creationId xmlns:a16="http://schemas.microsoft.com/office/drawing/2014/main" id="{241F4F4E-4DAB-34E3-D036-85F0CB76A536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3" name="文本占位符 42">
            <a:extLst>
              <a:ext uri="{FF2B5EF4-FFF2-40B4-BE49-F238E27FC236}">
                <a16:creationId xmlns:a16="http://schemas.microsoft.com/office/drawing/2014/main" id="{759A333C-6D37-427A-BE2A-4C2660134A5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E</a:t>
            </a:r>
            <a:r>
              <a:rPr lang="en-IN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xecution</a:t>
            </a:r>
            <a:endParaRPr lang="zh-CN" altLang="en-US" dirty="0"/>
          </a:p>
        </p:txBody>
      </p:sp>
      <p:sp>
        <p:nvSpPr>
          <p:cNvPr id="50" name="文本占位符 49">
            <a:extLst>
              <a:ext uri="{FF2B5EF4-FFF2-40B4-BE49-F238E27FC236}">
                <a16:creationId xmlns:a16="http://schemas.microsoft.com/office/drawing/2014/main" id="{4E9BE8F8-2FF1-43CB-B1AA-4F07E411D171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538009" y="4832504"/>
            <a:ext cx="1691687" cy="1025321"/>
          </a:xfrm>
        </p:spPr>
        <p:txBody>
          <a:bodyPr/>
          <a:lstStyle/>
          <a:p>
            <a:r>
              <a:rPr lang="en-US" altLang="zh-CN" dirty="0"/>
              <a:t>Opening or execution of a program or task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DA9C9-8185-D0AB-3C76-BC1CABABA354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D9DED-0D81-19D6-DF40-E6B4B5BFEF9E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7140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093" y="389925"/>
            <a:ext cx="3730653" cy="685019"/>
          </a:xfrm>
        </p:spPr>
        <p:txBody>
          <a:bodyPr/>
          <a:lstStyle/>
          <a:p>
            <a:r>
              <a:rPr lang="en-US" dirty="0"/>
              <a:t>Areas of Focus</a:t>
            </a:r>
          </a:p>
        </p:txBody>
      </p:sp>
      <p:pic>
        <p:nvPicPr>
          <p:cNvPr id="26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6D3C8BC-FB28-3127-D29E-D4195120A3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44093" y="1123322"/>
            <a:ext cx="1895164" cy="260539"/>
          </a:xfrm>
        </p:spPr>
        <p:txBody>
          <a:bodyPr/>
          <a:lstStyle/>
          <a:p>
            <a:pPr fontAlgn="base"/>
            <a:r>
              <a:rPr lang="en-IN" dirty="0"/>
              <a:t>Software Coding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4253" y="1352142"/>
            <a:ext cx="2653545" cy="2144667"/>
          </a:xfrm>
        </p:spPr>
        <p:txBody>
          <a:bodyPr/>
          <a:lstStyle/>
          <a:p>
            <a:r>
              <a:rPr lang="en-US" dirty="0"/>
              <a:t>Involves writing and testing of instructions for Software.</a:t>
            </a:r>
          </a:p>
          <a:p>
            <a:endParaRPr lang="en-US" dirty="0"/>
          </a:p>
          <a:p>
            <a:r>
              <a:rPr lang="en-US" dirty="0"/>
              <a:t>Responsible for fixing bugs and issuing updates.</a:t>
            </a:r>
          </a:p>
          <a:p>
            <a:endParaRPr lang="en-US" dirty="0"/>
          </a:p>
          <a:p>
            <a:r>
              <a:rPr lang="en-US" dirty="0"/>
              <a:t>Cross-functionality with writing operating systems, along with the hardware programmers.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C8E94EA-2767-D144-C1BB-32AA2C99723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850419" y="1820174"/>
            <a:ext cx="2222533" cy="368956"/>
          </a:xfrm>
        </p:spPr>
        <p:txBody>
          <a:bodyPr/>
          <a:lstStyle/>
          <a:p>
            <a:pPr algn="l" fontAlgn="base"/>
            <a:r>
              <a:rPr lang="en-IN" dirty="0"/>
              <a:t>Website Designers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8466807-A2DA-EC5D-ACDE-B83D6F7169E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850419" y="2149252"/>
            <a:ext cx="2653545" cy="1468781"/>
          </a:xfrm>
        </p:spPr>
        <p:txBody>
          <a:bodyPr/>
          <a:lstStyle/>
          <a:p>
            <a:r>
              <a:rPr lang="en-US" dirty="0"/>
              <a:t>Languages are used to create scripts and functions of a website.</a:t>
            </a:r>
          </a:p>
          <a:p>
            <a:endParaRPr lang="en-US" dirty="0"/>
          </a:p>
          <a:p>
            <a:r>
              <a:rPr lang="en-US" dirty="0"/>
              <a:t>Build eCommerce sites for retailers.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2" name="Text Placeholder 36">
            <a:extLst>
              <a:ext uri="{FF2B5EF4-FFF2-40B4-BE49-F238E27FC236}">
                <a16:creationId xmlns:a16="http://schemas.microsoft.com/office/drawing/2014/main" id="{4872BBC6-73F4-2AB1-E8C8-ABD527BA60E5}"/>
              </a:ext>
            </a:extLst>
          </p:cNvPr>
          <p:cNvSpPr txBox="1">
            <a:spLocks/>
          </p:cNvSpPr>
          <p:nvPr/>
        </p:nvSpPr>
        <p:spPr>
          <a:xfrm>
            <a:off x="4514254" y="3618033"/>
            <a:ext cx="2317865" cy="343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IN" dirty="0"/>
              <a:t>Data Model Creation</a:t>
            </a:r>
          </a:p>
        </p:txBody>
      </p:sp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E6A708F4-5396-F188-6F8D-334C3584D3CE}"/>
              </a:ext>
            </a:extLst>
          </p:cNvPr>
          <p:cNvSpPr txBox="1">
            <a:spLocks/>
          </p:cNvSpPr>
          <p:nvPr/>
        </p:nvSpPr>
        <p:spPr>
          <a:xfrm>
            <a:off x="4514254" y="4008278"/>
            <a:ext cx="2653545" cy="1727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Demonstrate the types of data used and stored within the system.</a:t>
            </a:r>
          </a:p>
          <a:p>
            <a:endParaRPr lang="en-US" dirty="0"/>
          </a:p>
          <a:p>
            <a:r>
              <a:rPr lang="en-US" dirty="0"/>
              <a:t>Relationships among data types, the ways the data can be grouped and organized.</a:t>
            </a:r>
          </a:p>
        </p:txBody>
      </p:sp>
      <p:pic>
        <p:nvPicPr>
          <p:cNvPr id="7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F07D67D-FC6A-9416-6450-D5A1753157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77191" y="5026838"/>
            <a:ext cx="895761" cy="101842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8" name="图片占位符 25" descr="Layout of website design sketches on white paper">
            <a:extLst>
              <a:ext uri="{FF2B5EF4-FFF2-40B4-BE49-F238E27FC236}">
                <a16:creationId xmlns:a16="http://schemas.microsoft.com/office/drawing/2014/main" id="{66B56E7F-67B5-552A-514F-544181C7AC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92094" y="4075269"/>
            <a:ext cx="965800" cy="10980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9" name="图片占位符 25" descr="Layout of website design sketches on white paper">
            <a:extLst>
              <a:ext uri="{FF2B5EF4-FFF2-40B4-BE49-F238E27FC236}">
                <a16:creationId xmlns:a16="http://schemas.microsoft.com/office/drawing/2014/main" id="{7BC7A0DC-A355-236E-6C22-6C60212819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26027" y="4923772"/>
            <a:ext cx="1273659" cy="1448067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get there</a:t>
            </a:r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>
          <a:xfrm>
            <a:off x="4763829" y="445176"/>
            <a:ext cx="507778" cy="56588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71607" y="352376"/>
            <a:ext cx="5162709" cy="420683"/>
          </a:xfrm>
        </p:spPr>
        <p:txBody>
          <a:bodyPr/>
          <a:lstStyle/>
          <a:p>
            <a:r>
              <a:rPr lang="en-US" dirty="0"/>
              <a:t>Software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71607" y="889625"/>
            <a:ext cx="5162709" cy="1506166"/>
          </a:xfrm>
        </p:spPr>
        <p:txBody>
          <a:bodyPr/>
          <a:lstStyle/>
          <a:p>
            <a:r>
              <a:rPr lang="en-US" dirty="0"/>
              <a:t>Use Visual Studio 2022 as it a sophisticated software to create websites</a:t>
            </a:r>
          </a:p>
          <a:p>
            <a:r>
              <a:rPr lang="en-US" dirty="0"/>
              <a:t>Ensure a quality Data model Creation and validation</a:t>
            </a:r>
          </a:p>
          <a:p>
            <a:r>
              <a:rPr lang="en-US" dirty="0"/>
              <a:t>Engage worldwide methodologies with web-enabled technologies</a:t>
            </a:r>
          </a:p>
          <a:p>
            <a:endParaRPr lang="en-US" dirty="0"/>
          </a:p>
        </p:txBody>
      </p:sp>
      <p:pic>
        <p:nvPicPr>
          <p:cNvPr id="194" name="Picture Placeholder 193" descr="Bar graph with upward trend with solid fill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>
          <a:xfrm>
            <a:off x="4763829" y="2503052"/>
            <a:ext cx="536270" cy="56588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1607" y="2437551"/>
            <a:ext cx="5162709" cy="420683"/>
          </a:xfrm>
        </p:spPr>
        <p:txBody>
          <a:bodyPr/>
          <a:lstStyle/>
          <a:p>
            <a:r>
              <a:rPr lang="en-US" dirty="0"/>
              <a:t>Languages &amp; Web Design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50339" y="2937833"/>
            <a:ext cx="5162709" cy="1177789"/>
          </a:xfrm>
        </p:spPr>
        <p:txBody>
          <a:bodyPr/>
          <a:lstStyle/>
          <a:p>
            <a:r>
              <a:rPr lang="en-US" dirty="0"/>
              <a:t>Use C#, Bootstrap, .Net and HTML as programming languages</a:t>
            </a:r>
          </a:p>
          <a:p>
            <a:r>
              <a:rPr lang="en-US" dirty="0"/>
              <a:t>Seed data and CRUD operations in the project</a:t>
            </a:r>
          </a:p>
          <a:p>
            <a:r>
              <a:rPr lang="en-US" dirty="0"/>
              <a:t>User friendly Menu Structure and well-Organized Website Layout</a:t>
            </a:r>
          </a:p>
          <a:p>
            <a:endParaRPr lang="en-US" dirty="0"/>
          </a:p>
        </p:txBody>
      </p:sp>
      <p:pic>
        <p:nvPicPr>
          <p:cNvPr id="196" name="Picture Placeholder 195" descr="Link with solid fill">
            <a:extLst>
              <a:ext uri="{FF2B5EF4-FFF2-40B4-BE49-F238E27FC236}">
                <a16:creationId xmlns:a16="http://schemas.microsoft.com/office/drawing/2014/main" id="{B21D7164-3991-2960-0F80-CB302359CD8D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>
          <a:xfrm>
            <a:off x="4735337" y="4267462"/>
            <a:ext cx="536270" cy="56588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250338" y="4163110"/>
            <a:ext cx="5162709" cy="421399"/>
          </a:xfrm>
        </p:spPr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50337" y="4631997"/>
            <a:ext cx="5162709" cy="1635938"/>
          </a:xfrm>
        </p:spPr>
        <p:txBody>
          <a:bodyPr/>
          <a:lstStyle/>
          <a:p>
            <a:r>
              <a:rPr lang="en-US" dirty="0"/>
              <a:t>Build one-to-one customer service connection with innovative ideas</a:t>
            </a:r>
          </a:p>
          <a:p>
            <a:r>
              <a:rPr lang="en-US" dirty="0"/>
              <a:t>Maximize timely deliverables for real-time schemas</a:t>
            </a:r>
          </a:p>
          <a:p>
            <a:r>
              <a:rPr lang="en-US" dirty="0"/>
              <a:t>Collaborate with all team members to work effectively and efficiently together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7" y="3253120"/>
            <a:ext cx="4959822" cy="1325563"/>
          </a:xfrm>
        </p:spPr>
        <p:txBody>
          <a:bodyPr/>
          <a:lstStyle/>
          <a:p>
            <a:r>
              <a:rPr lang="en-US" altLang="zh-CN" dirty="0"/>
              <a:t>At Hammer Wing, we believe in giving 110%. By using our next-generation Computer Hardware and our knowledge, we help Business virtually to manage the workflows. We thrive because of our in-depth knowledge and great team behind our product. </a:t>
            </a:r>
            <a:endParaRPr lang="en-US" dirty="0"/>
          </a:p>
        </p:txBody>
      </p:sp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图片占位符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31165-F745-171F-F6EC-07FDD4E3E06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图片占位符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图片占位符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图片占位符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CC524-DB14-F839-A490-650FC5EF15F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4490" y="3098399"/>
            <a:ext cx="3034145" cy="1879791"/>
          </a:xfrm>
        </p:spPr>
        <p:txBody>
          <a:bodyPr/>
          <a:lstStyle/>
          <a:p>
            <a:r>
              <a:rPr lang="en-US" dirty="0"/>
              <a:t>Team #08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61325" y="1074716"/>
            <a:ext cx="1904890" cy="1054728"/>
          </a:xfrm>
        </p:spPr>
        <p:txBody>
          <a:bodyPr/>
          <a:lstStyle/>
          <a:p>
            <a:r>
              <a:rPr lang="en-US" dirty="0"/>
              <a:t>Plan for Application Development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Areas of Focus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6628634-B13F-1714-9A7A-5F36DBEA9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50503" y="2272857"/>
            <a:ext cx="1914694" cy="223292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ABE79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spcBef>
                <a:spcPts val="1000"/>
              </a:spcBef>
              <a:defRPr/>
            </a:pPr>
            <a:r>
              <a:rPr lang="en-CA" dirty="0">
                <a:solidFill>
                  <a:schemeClr val="accent6"/>
                </a:solidFill>
                <a:latin typeface="Abadi" panose="020B0604020104020204" pitchFamily="34" charset="0"/>
              </a:rPr>
              <a:t>Data Model Structure</a:t>
            </a:r>
            <a:endParaRPr lang="en-US" dirty="0">
              <a:solidFill>
                <a:schemeClr val="accent6"/>
              </a:solidFill>
              <a:latin typeface="Abadi" panose="020B0604020104020204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08BF3A5-380F-3B74-07F8-9F778FB79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11156" y="4035352"/>
            <a:ext cx="1914694" cy="223292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ABE7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spcBef>
                <a:spcPts val="1000"/>
              </a:spcBef>
              <a:defRPr/>
            </a:pPr>
            <a:r>
              <a:rPr lang="en-CA" dirty="0">
                <a:solidFill>
                  <a:schemeClr val="accent6"/>
                </a:solidFill>
                <a:latin typeface="Abadi" panose="020B0604020104020204" pitchFamily="34" charset="0"/>
              </a:rPr>
              <a:t>Validation Info</a:t>
            </a:r>
            <a:endParaRPr lang="en-US" dirty="0">
              <a:solidFill>
                <a:schemeClr val="accent6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5"/>
            <a:ext cx="4260180" cy="1655743"/>
          </a:xfrm>
        </p:spPr>
        <p:txBody>
          <a:bodyPr/>
          <a:lstStyle/>
          <a:p>
            <a:r>
              <a:rPr lang="en-US" sz="1600" dirty="0"/>
              <a:t>Hammer Wing is a group of passionate programmers, we develop the thoughtful, high-quality Software applications for your business. We build custom software such as JavaScript, .Net, Python, Bootstrap, C# and CSS. Our team is always ready to go.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33" y="-56525"/>
            <a:ext cx="10515600" cy="1325563"/>
          </a:xfrm>
        </p:spPr>
        <p:txBody>
          <a:bodyPr/>
          <a:lstStyle/>
          <a:p>
            <a:r>
              <a:rPr lang="en-US" dirty="0"/>
              <a:t>Meet our team</a:t>
            </a:r>
          </a:p>
        </p:txBody>
      </p:sp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4B0A05F6-A265-D617-87EB-C8B6D39D74EB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/>
          <a:stretch/>
        </p:blipFill>
        <p:spPr>
          <a:xfrm>
            <a:off x="2733745" y="2850243"/>
            <a:ext cx="2368061" cy="2102177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733745" y="4813568"/>
            <a:ext cx="2460662" cy="506399"/>
          </a:xfrm>
        </p:spPr>
        <p:txBody>
          <a:bodyPr/>
          <a:lstStyle/>
          <a:p>
            <a:r>
              <a:rPr lang="en-IN" dirty="0"/>
              <a:t>Kevin Garcia Perdomo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7BA33-7687-746F-7A99-5769ACAA19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40558" y="5262544"/>
            <a:ext cx="2098038" cy="506399"/>
          </a:xfrm>
        </p:spPr>
        <p:txBody>
          <a:bodyPr/>
          <a:lstStyle/>
          <a:p>
            <a:r>
              <a:rPr lang="en-US" dirty="0"/>
              <a:t>Disaster Recovery Manager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052398" y="3371081"/>
            <a:ext cx="2098039" cy="506399"/>
          </a:xfrm>
        </p:spPr>
        <p:txBody>
          <a:bodyPr/>
          <a:lstStyle/>
          <a:p>
            <a:r>
              <a:rPr lang="en-IN" dirty="0"/>
              <a:t>Navpreet Kaur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673DA38-7DA2-CC40-82FC-BFB56BC10FC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081534" y="3823177"/>
            <a:ext cx="2089726" cy="506400"/>
          </a:xfrm>
        </p:spPr>
        <p:txBody>
          <a:bodyPr/>
          <a:lstStyle/>
          <a:p>
            <a:r>
              <a:rPr lang="en-US" dirty="0"/>
              <a:t>Presentation Coordination</a:t>
            </a:r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554A63EA-7896-2DED-D661-BA5C81B77241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4"/>
          <a:srcRect/>
          <a:stretch/>
        </p:blipFill>
        <p:spPr>
          <a:xfrm>
            <a:off x="7288944" y="2850243"/>
            <a:ext cx="2261648" cy="2007712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275132" y="4705008"/>
            <a:ext cx="2242362" cy="506399"/>
          </a:xfrm>
        </p:spPr>
        <p:txBody>
          <a:bodyPr/>
          <a:lstStyle/>
          <a:p>
            <a:r>
              <a:rPr lang="en-IN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IN" dirty="0"/>
              <a:t>Viacheslav Krasnikov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17DFAED-4F69-372D-790F-14ABD197D92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298262" y="5142490"/>
            <a:ext cx="2219230" cy="506399"/>
          </a:xfrm>
        </p:spPr>
        <p:txBody>
          <a:bodyPr/>
          <a:lstStyle/>
          <a:p>
            <a:r>
              <a:rPr lang="en-US" dirty="0"/>
              <a:t>Azure Hoster &amp; Communications Manager</a:t>
            </a:r>
          </a:p>
        </p:txBody>
      </p:sp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51777469-AD50-4BAD-6B31-B56D669485CE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5"/>
          <a:srcRect/>
          <a:stretch/>
        </p:blipFill>
        <p:spPr>
          <a:xfrm>
            <a:off x="9214372" y="1392348"/>
            <a:ext cx="2368061" cy="2102177"/>
          </a:xfr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32E8129-4557-FB4F-128A-16770815B5B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402767" y="3369437"/>
            <a:ext cx="2098039" cy="506399"/>
          </a:xfrm>
        </p:spPr>
        <p:txBody>
          <a:bodyPr/>
          <a:lstStyle/>
          <a:p>
            <a:r>
              <a:rPr lang="en-IN" dirty="0"/>
              <a:t>Joanna Poczta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8DDF0BA-462B-C044-14AF-F2FD2BFBAE3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402768" y="3823178"/>
            <a:ext cx="2098038" cy="506399"/>
          </a:xfrm>
        </p:spPr>
        <p:txBody>
          <a:bodyPr/>
          <a:lstStyle/>
          <a:p>
            <a:r>
              <a:rPr lang="en-US" dirty="0"/>
              <a:t>Scheduler &amp; Team Leader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B8CE6-4705-57FA-7F0F-F4A5C574996B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pic>
        <p:nvPicPr>
          <p:cNvPr id="2" name="Picture Placeholder 54">
            <a:extLst>
              <a:ext uri="{FF2B5EF4-FFF2-40B4-BE49-F238E27FC236}">
                <a16:creationId xmlns:a16="http://schemas.microsoft.com/office/drawing/2014/main" id="{04A01ACF-CA7B-0BDB-A935-C31F9DB1B7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879" t="15470" r="835" b="10550"/>
          <a:stretch/>
        </p:blipFill>
        <p:spPr>
          <a:xfrm>
            <a:off x="664293" y="1421206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2D8FB82C-01C2-BCB2-F222-8544DDBAD66D}"/>
              </a:ext>
            </a:extLst>
          </p:cNvPr>
          <p:cNvSpPr txBox="1">
            <a:spLocks/>
          </p:cNvSpPr>
          <p:nvPr/>
        </p:nvSpPr>
        <p:spPr>
          <a:xfrm>
            <a:off x="767222" y="3429000"/>
            <a:ext cx="2098039" cy="506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Matthew Brgan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CF1EF98-D8BB-0016-2F17-24BC9DEC6731}"/>
              </a:ext>
            </a:extLst>
          </p:cNvPr>
          <p:cNvSpPr txBox="1">
            <a:spLocks/>
          </p:cNvSpPr>
          <p:nvPr/>
        </p:nvSpPr>
        <p:spPr>
          <a:xfrm>
            <a:off x="735128" y="3877977"/>
            <a:ext cx="2098038" cy="506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 Manager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DFD2A929-D508-B89C-208D-36948DE80C44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7"/>
          <a:srcRect l="16792" t="807" r="-206" b="-807"/>
          <a:stretch/>
        </p:blipFill>
        <p:spPr>
          <a:xfrm>
            <a:off x="4959350" y="1352550"/>
            <a:ext cx="2368550" cy="2103438"/>
          </a:xfrm>
        </p:spPr>
      </p:pic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4">
            <a:extLst>
              <a:ext uri="{FF2B5EF4-FFF2-40B4-BE49-F238E27FC236}">
                <a16:creationId xmlns:a16="http://schemas.microsoft.com/office/drawing/2014/main" id="{2A0680C0-08F6-4AE2-893E-B9F7FE443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" t="7108" r="176"/>
          <a:stretch/>
        </p:blipFill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noFill/>
          <a:ln w="19050">
            <a:noFill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A04B6-FD01-F8E3-5222-C5EC950865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7" y="3253120"/>
            <a:ext cx="4959822" cy="2007158"/>
          </a:xfrm>
        </p:spPr>
        <p:txBody>
          <a:bodyPr>
            <a:normAutofit/>
          </a:bodyPr>
          <a:lstStyle/>
          <a:p>
            <a:r>
              <a:rPr lang="en-CA"/>
              <a:t>Preferred Languages: Python, C#, JavaScript</a:t>
            </a:r>
          </a:p>
          <a:p>
            <a:endParaRPr lang="en-CA"/>
          </a:p>
          <a:p>
            <a:r>
              <a:rPr lang="en-US"/>
              <a:t>Skills: Organization &amp; Time Management, Teamwork &amp; Collaboration, Inventory Management</a:t>
            </a:r>
          </a:p>
          <a:p>
            <a:endParaRPr lang="en-US"/>
          </a:p>
          <a:p>
            <a:r>
              <a:rPr lang="en-US"/>
              <a:t>Interests: Computer Software &amp; Hardware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9B2CC7-939E-51C7-B23F-7F6CE4A1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rmAutofit/>
          </a:bodyPr>
          <a:lstStyle/>
          <a:p>
            <a:r>
              <a:rPr lang="en-CA" dirty="0"/>
              <a:t>Matthew  Brgan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6E842B9-C40C-8600-B977-887F120D75A7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A87CDB-31F0-EB48-6C72-9B377D0F09D4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smtClean="0"/>
              <a:pPr>
                <a:spcAft>
                  <a:spcPts val="600"/>
                </a:spcAft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1267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4">
            <a:extLst>
              <a:ext uri="{FF2B5EF4-FFF2-40B4-BE49-F238E27FC236}">
                <a16:creationId xmlns:a16="http://schemas.microsoft.com/office/drawing/2014/main" id="{F216ED65-F5AA-DF89-6B74-77CAE0D5C280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2"/>
          <a:srcRect l="10074" r="9327" b="3"/>
          <a:stretch/>
        </p:blipFill>
        <p:spPr>
          <a:xfrm>
            <a:off x="7493157" y="529148"/>
            <a:ext cx="4248873" cy="4731130"/>
          </a:xfrm>
          <a:noFill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A04B6-FD01-F8E3-5222-C5EC950865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7" y="3253120"/>
            <a:ext cx="4959822" cy="2007158"/>
          </a:xfrm>
        </p:spPr>
        <p:txBody>
          <a:bodyPr>
            <a:normAutofit/>
          </a:bodyPr>
          <a:lstStyle/>
          <a:p>
            <a:r>
              <a:rPr lang="en-US">
                <a:effectLst/>
              </a:rPr>
              <a:t>5 years of experience in Network Management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ffectLst/>
            </a:endParaRPr>
          </a:p>
          <a:p>
            <a:r>
              <a:rPr lang="en-US">
                <a:effectLst/>
              </a:rPr>
              <a:t>Microsoft Certification: MCSA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ffectLst/>
            </a:endParaRPr>
          </a:p>
          <a:p>
            <a:r>
              <a:rPr lang="en-US">
                <a:effectLst/>
              </a:rPr>
              <a:t>IT Experience: Network Support, Network Implementation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9B2CC7-939E-51C7-B23F-7F6CE4A1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rmAutofit/>
          </a:bodyPr>
          <a:lstStyle/>
          <a:p>
            <a:r>
              <a:rPr lang="en-CA" dirty="0"/>
              <a:t>Kevin Garcia Perdomo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EB5C2DE-5912-2C8E-B40E-6723DE42424F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>
          <a:xfrm>
            <a:off x="484632" y="6217920"/>
            <a:ext cx="4114800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Team #08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A87CDB-31F0-EB48-6C72-9B377D0F09D4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smtClean="0"/>
              <a:pPr>
                <a:spcAft>
                  <a:spcPts val="600"/>
                </a:spcAft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6910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4">
            <a:extLst>
              <a:ext uri="{FF2B5EF4-FFF2-40B4-BE49-F238E27FC236}">
                <a16:creationId xmlns:a16="http://schemas.microsoft.com/office/drawing/2014/main" id="{0890FD70-F8CC-4E06-C0CA-47DF06A0EBDA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2"/>
          <a:srcRect l="27367" t="377" r="4704"/>
          <a:stretch/>
        </p:blipFill>
        <p:spPr>
          <a:xfrm>
            <a:off x="7493157" y="529148"/>
            <a:ext cx="4248873" cy="4731130"/>
          </a:xfrm>
          <a:noFill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A04B6-FD01-F8E3-5222-C5EC950865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7" y="3253120"/>
            <a:ext cx="4959822" cy="2007158"/>
          </a:xfrm>
        </p:spPr>
        <p:txBody>
          <a:bodyPr>
            <a:normAutofit/>
          </a:bodyPr>
          <a:lstStyle/>
          <a:p>
            <a:r>
              <a:rPr lang="en-US" dirty="0"/>
              <a:t>I am good at working on presentations, hardware installation, database, python as well as web designing.</a:t>
            </a:r>
          </a:p>
          <a:p>
            <a:endParaRPr lang="en-US" dirty="0"/>
          </a:p>
          <a:p>
            <a:r>
              <a:rPr lang="en-US" dirty="0"/>
              <a:t>I have an introvert personality type, most of the time I remain silent and utilize my energy on my work. Although, I like to listen and understand others feeling as well.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9B2CC7-939E-51C7-B23F-7F6CE4A1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rmAutofit/>
          </a:bodyPr>
          <a:lstStyle/>
          <a:p>
            <a:r>
              <a:rPr lang="en-IN" dirty="0"/>
              <a:t>Navpreet Kaur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C5D91BA-7641-395D-BADC-2420848B4E34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A87CDB-31F0-EB48-6C72-9B377D0F09D4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smtClean="0"/>
              <a:pPr>
                <a:spcAft>
                  <a:spcPts val="600"/>
                </a:spcAft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4748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48">
            <a:extLst>
              <a:ext uri="{FF2B5EF4-FFF2-40B4-BE49-F238E27FC236}">
                <a16:creationId xmlns:a16="http://schemas.microsoft.com/office/drawing/2014/main" id="{2A3EB5EE-938F-97F4-6075-87E7FD6D648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2"/>
          <a:srcRect l="13785" r="3" b="3"/>
          <a:stretch/>
        </p:blipFill>
        <p:spPr>
          <a:xfrm>
            <a:off x="7493157" y="529148"/>
            <a:ext cx="4248873" cy="4731130"/>
          </a:xfrm>
          <a:noFill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A04B6-FD01-F8E3-5222-C5EC950865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7" y="3253120"/>
            <a:ext cx="4959822" cy="20071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1400"/>
              <a:t>Preferred Languages: C#, HTML, CSS, JavaScript</a:t>
            </a:r>
          </a:p>
          <a:p>
            <a:pPr>
              <a:lnSpc>
                <a:spcPct val="90000"/>
              </a:lnSpc>
            </a:pPr>
            <a:endParaRPr lang="en-CA" sz="1400"/>
          </a:p>
          <a:p>
            <a:pPr>
              <a:lnSpc>
                <a:spcPct val="90000"/>
              </a:lnSpc>
            </a:pPr>
            <a:r>
              <a:rPr lang="en-US" sz="1400"/>
              <a:t>Skills: Problem-Solving, Excellent Communication, Active Listening</a:t>
            </a:r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r>
              <a:rPr lang="en-US" sz="1400"/>
              <a:t>Software: Microsoft Visual Studio, SQL Management Studio, Microsoft Excel</a:t>
            </a:r>
          </a:p>
          <a:p>
            <a:pPr>
              <a:lnSpc>
                <a:spcPct val="90000"/>
              </a:lnSpc>
            </a:pPr>
            <a:endParaRPr lang="en-US" sz="14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9B2CC7-939E-51C7-B23F-7F6CE4A1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rmAutofit/>
          </a:bodyPr>
          <a:lstStyle/>
          <a:p>
            <a:r>
              <a:rPr lang="en-IN" dirty="0"/>
              <a:t>Viacheslav Krasnikov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826F0C3-634A-3FAF-43BD-65D16238F741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A87CDB-31F0-EB48-6C72-9B377D0F09D4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smtClean="0"/>
              <a:pPr>
                <a:spcAft>
                  <a:spcPts val="600"/>
                </a:spcAft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4914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45">
            <a:extLst>
              <a:ext uri="{FF2B5EF4-FFF2-40B4-BE49-F238E27FC236}">
                <a16:creationId xmlns:a16="http://schemas.microsoft.com/office/drawing/2014/main" id="{547F8972-C06D-C59F-4CAE-18EB4DF62D2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2"/>
          <a:srcRect l="15529" r="275" b="-3"/>
          <a:stretch/>
        </p:blipFill>
        <p:spPr>
          <a:xfrm>
            <a:off x="7493157" y="529148"/>
            <a:ext cx="4248873" cy="4731130"/>
          </a:xfrm>
          <a:noFill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9A04B6-FD01-F8E3-5222-C5EC950865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7" y="3253120"/>
            <a:ext cx="4959822" cy="2007158"/>
          </a:xfrm>
        </p:spPr>
        <p:txBody>
          <a:bodyPr>
            <a:normAutofit/>
          </a:bodyPr>
          <a:lstStyle/>
          <a:p>
            <a:r>
              <a:rPr lang="en-US">
                <a:effectLst/>
              </a:rPr>
              <a:t>I am </a:t>
            </a:r>
            <a:r>
              <a:rPr lang="en-CA">
                <a:effectLst/>
              </a:rPr>
              <a:t>experienced systems, Business Analyst with solid educational background. </a:t>
            </a:r>
            <a:r>
              <a:rPr lang="en-US">
                <a:effectLst/>
              </a:rPr>
              <a:t>I have a Computer Science Degree from Brock University. </a:t>
            </a:r>
          </a:p>
          <a:p>
            <a:endParaRPr lang="en-US">
              <a:effectLst/>
            </a:endParaRPr>
          </a:p>
          <a:p>
            <a:r>
              <a:rPr lang="en-US">
                <a:effectLst/>
              </a:rPr>
              <a:t>Since then, I have been working in the public and private sectors In USA and Canada for many years, primarily as a systems analyst, and database developer.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9B2CC7-939E-51C7-B23F-7F6CE4A1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rmAutofit/>
          </a:bodyPr>
          <a:lstStyle/>
          <a:p>
            <a:r>
              <a:rPr lang="en-IN" dirty="0"/>
              <a:t>Joanna Poczta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15B1175-3252-E078-FAC8-3477025E3B4E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A87CDB-31F0-EB48-6C72-9B377D0F09D4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smtClean="0"/>
              <a:pPr>
                <a:spcAft>
                  <a:spcPts val="600"/>
                </a:spcAft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4137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C81503-9DEF-42F3-A99B-D5E0223E195B}">
  <ds:schemaRefs>
    <ds:schemaRef ds:uri="71af3243-3dd4-4a8d-8c0d-dd76da1f02a5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270</TotalTime>
  <Words>690</Words>
  <Application>Microsoft Office PowerPoint</Application>
  <PresentationFormat>Widescreen</PresentationFormat>
  <Paragraphs>143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等线</vt:lpstr>
      <vt:lpstr>Abadi</vt:lpstr>
      <vt:lpstr>Arial</vt:lpstr>
      <vt:lpstr>Arial</vt:lpstr>
      <vt:lpstr>Calibri</vt:lpstr>
      <vt:lpstr>Open Sans</vt:lpstr>
      <vt:lpstr>Posterama Text Black</vt:lpstr>
      <vt:lpstr>Posterama Text SemiBold</vt:lpstr>
      <vt:lpstr>Office 主题​​</vt:lpstr>
      <vt:lpstr>Hammer Wing </vt:lpstr>
      <vt:lpstr>Agenda</vt:lpstr>
      <vt:lpstr>Introduction</vt:lpstr>
      <vt:lpstr>Meet our team</vt:lpstr>
      <vt:lpstr>Matthew  Brgan</vt:lpstr>
      <vt:lpstr>Kevin Garcia Perdomo</vt:lpstr>
      <vt:lpstr>Navpreet Kaur</vt:lpstr>
      <vt:lpstr>Viacheslav Krasnikov</vt:lpstr>
      <vt:lpstr>Joanna Poczta</vt:lpstr>
      <vt:lpstr>Team Responsibilities </vt:lpstr>
      <vt:lpstr>Primary Goals</vt:lpstr>
      <vt:lpstr>“If debugging is the process of removing software bugs, then programming must be the process of putting them in.”</vt:lpstr>
      <vt:lpstr>Plan for application development</vt:lpstr>
      <vt:lpstr>Areas of Focus</vt:lpstr>
      <vt:lpstr>How we get there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navpreet kaur</dc:creator>
  <cp:lastModifiedBy>navpreet kaur</cp:lastModifiedBy>
  <cp:revision>37</cp:revision>
  <dcterms:created xsi:type="dcterms:W3CDTF">2023-01-29T06:09:39Z</dcterms:created>
  <dcterms:modified xsi:type="dcterms:W3CDTF">2023-01-31T05:04:16Z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